
<file path=[Content_Types].xml><?xml version="1.0" encoding="utf-8"?>
<Types xmlns="http://schemas.openxmlformats.org/package/2006/content-types">
  <Default Extension="vml" ContentType="application/vnd.openxmlformats-officedocument.vmlDrawing"/>
  <Default Extension="bin" ContentType="application/vnd.openxmlformats-officedocument.oleObject"/>
  <Default Extension="png" ContentType="image/png"/>
  <Default Extension="wmf" ContentType="image/x-wm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1"/>
  </p:sldMasterIdLst>
  <p:notesMasterIdLst>
    <p:notesMasterId r:id="rId4"/>
  </p:notesMasterIdLst>
  <p:handoutMasterIdLst>
    <p:handoutMasterId r:id="rId23"/>
  </p:handoutMasterIdLst>
  <p:sldIdLst>
    <p:sldId id="491" r:id="rId3"/>
    <p:sldId id="544" r:id="rId5"/>
    <p:sldId id="771" r:id="rId6"/>
    <p:sldId id="772" r:id="rId7"/>
    <p:sldId id="769" r:id="rId8"/>
    <p:sldId id="774" r:id="rId9"/>
    <p:sldId id="773" r:id="rId10"/>
    <p:sldId id="777" r:id="rId11"/>
    <p:sldId id="779" r:id="rId12"/>
    <p:sldId id="778" r:id="rId13"/>
    <p:sldId id="780" r:id="rId14"/>
    <p:sldId id="785" r:id="rId15"/>
    <p:sldId id="786" r:id="rId16"/>
    <p:sldId id="787" r:id="rId17"/>
    <p:sldId id="788" r:id="rId18"/>
    <p:sldId id="789" r:id="rId19"/>
    <p:sldId id="790" r:id="rId20"/>
    <p:sldId id="791" r:id="rId21"/>
    <p:sldId id="743" r:id="rId22"/>
  </p:sldIdLst>
  <p:sldSz cx="9144000" cy="5143500" type="screen16x9"/>
  <p:notesSz cx="6858000" cy="9296400"/>
  <p:embeddedFontLst>
    <p:embeddedFont>
      <p:font typeface="Roboto" panose="02000000000000000000" pitchFamily="2" charset="0"/>
      <p:regular r:id="rId27"/>
      <p:bold r:id="rId28"/>
    </p:embeddedFont>
    <p:embeddedFont>
      <p:font typeface="Garamond" panose="02020404030301010803" charset="0"/>
      <p:regular r:id="rId29"/>
      <p:bold r:id="rId30"/>
      <p: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862" userDrawn="1">
          <p15:clr>
            <a:srgbClr val="A4A3A4"/>
          </p15:clr>
        </p15:guide>
        <p15:guide id="2" orient="horz" pos="331" userDrawn="1">
          <p15:clr>
            <a:srgbClr val="A4A3A4"/>
          </p15:clr>
        </p15:guide>
        <p15:guide id="4" orient="horz" pos="376" userDrawn="1">
          <p15:clr>
            <a:srgbClr val="A4A3A4"/>
          </p15:clr>
        </p15:guide>
        <p15:guide id="5" pos="584" userDrawn="1">
          <p15:clr>
            <a:srgbClr val="A4A3A4"/>
          </p15:clr>
        </p15:guide>
        <p15:guide id="6" pos="5184" userDrawn="1">
          <p15:clr>
            <a:srgbClr val="A4A3A4"/>
          </p15:clr>
        </p15:guide>
        <p15:guide id="7" pos="2898" userDrawn="1">
          <p15:clr>
            <a:srgbClr val="A4A3A4"/>
          </p15:clr>
        </p15:guide>
        <p15:guide id="8" pos="5108" userDrawn="1">
          <p15:clr>
            <a:srgbClr val="A4A3A4"/>
          </p15:clr>
        </p15:guide>
        <p15:guide id="9" pos="6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094"/>
    <a:srgbClr val="004170"/>
    <a:srgbClr val="959596"/>
    <a:srgbClr val="F0F1F1"/>
    <a:srgbClr val="004670"/>
    <a:srgbClr val="00468C"/>
    <a:srgbClr val="004D8E"/>
    <a:srgbClr val="145094"/>
    <a:srgbClr val="005100"/>
    <a:srgbClr val="3A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5" autoAdjust="0"/>
    <p:restoredTop sz="89011" autoAdjust="0"/>
  </p:normalViewPr>
  <p:slideViewPr>
    <p:cSldViewPr snapToGrid="0" showGuides="1">
      <p:cViewPr>
        <p:scale>
          <a:sx n="75" d="100"/>
          <a:sy n="75" d="100"/>
        </p:scale>
        <p:origin x="1098" y="102"/>
      </p:cViewPr>
      <p:guideLst>
        <p:guide orient="horz" pos="2862"/>
        <p:guide orient="horz" pos="331"/>
        <p:guide orient="horz" pos="376"/>
        <p:guide pos="584"/>
        <p:guide pos="5184"/>
        <p:guide pos="2898"/>
        <p:guide pos="5108"/>
        <p:guide pos="653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94" y="-96"/>
      </p:cViewPr>
      <p:guideLst>
        <p:guide orient="horz" pos="2678"/>
        <p:guide orient="horz" pos="5484"/>
        <p:guide orient="horz" pos="5777"/>
        <p:guide pos="286"/>
        <p:guide pos="403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1" Type="http://schemas.openxmlformats.org/officeDocument/2006/relationships/font" Target="fonts/font5.fntdata"/><Relationship Id="rId30" Type="http://schemas.openxmlformats.org/officeDocument/2006/relationships/font" Target="fonts/font4.fntdata"/><Relationship Id="rId3" Type="http://schemas.openxmlformats.org/officeDocument/2006/relationships/slide" Target="slides/slide1.xml"/><Relationship Id="rId29" Type="http://schemas.openxmlformats.org/officeDocument/2006/relationships/font" Target="fonts/font3.fntdata"/><Relationship Id="rId28" Type="http://schemas.openxmlformats.org/officeDocument/2006/relationships/font" Target="fonts/font2.fntdata"/><Relationship Id="rId27" Type="http://schemas.openxmlformats.org/officeDocument/2006/relationships/font" Target="fonts/font1.fntdata"/><Relationship Id="rId26" Type="http://schemas.openxmlformats.org/officeDocument/2006/relationships/tableStyles" Target="tableStyles.xml"/><Relationship Id="rId25" Type="http://schemas.openxmlformats.org/officeDocument/2006/relationships/viewProps" Target="viewProps.xml"/><Relationship Id="rId24" Type="http://schemas.openxmlformats.org/officeDocument/2006/relationships/presProps" Target="presProps.xml"/><Relationship Id="rId23" Type="http://schemas.openxmlformats.org/officeDocument/2006/relationships/handoutMaster" Target="handoutMasters/handoutMaster1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>
</file>

<file path=ppt/media/image1.png>
</file>

<file path=ppt/media/image2.png>
</file>

<file path=ppt/media/image3.wmf>
</file>

<file path=ppt/media/image4.wmf>
</file>

<file path=ppt/media/image5.wmf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2750" y="400050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14300" indent="-114300" algn="l" defTabSz="914400" rtl="0" eaLnBrk="1" latinLnBrk="0" hangingPunct="1">
      <a:spcBef>
        <a:spcPts val="8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575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403225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57023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457200" indent="114300" algn="l" defTabSz="914400" rtl="0" eaLnBrk="1" latinLnBrk="0" hangingPunct="1">
      <a:buFont typeface="Arial" panose="020B0604020202020204" pitchFamily="34" charset="0"/>
      <a:buChar char="•"/>
      <a:defRPr sz="105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12750" y="400050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Title Slide"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9143999" cy="1718222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 hasCustomPrompt="1"/>
          </p:nvPr>
        </p:nvSpPr>
        <p:spPr>
          <a:xfrm>
            <a:off x="1039439" y="2180420"/>
            <a:ext cx="7069512" cy="517065"/>
          </a:xfrm>
        </p:spPr>
        <p:txBody>
          <a:bodyPr vert="horz" wrap="square" lIns="0" tIns="0" rIns="0" bIns="45720" rtlCol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en-US" sz="3400" b="0" i="0" u="none" strike="noStrike" kern="1200" cap="none" spc="0" normalizeH="0" baseline="0" noProof="0">
                <a:ln>
                  <a:noFill/>
                </a:ln>
                <a:solidFill>
                  <a:srgbClr val="004170"/>
                </a:solidFill>
                <a:effectLst/>
                <a:uLnTx/>
                <a:uFillTx/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Presentation Title Here</a:t>
            </a:r>
            <a:endParaRPr lang="en-US" dirty="0"/>
          </a:p>
        </p:txBody>
      </p:sp>
      <p:sp>
        <p:nvSpPr>
          <p:cNvPr id="3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39438" y="2685678"/>
            <a:ext cx="7069512" cy="380873"/>
          </a:xfrm>
        </p:spPr>
        <p:txBody>
          <a:bodyPr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600" i="0" spc="0" baseline="0">
                <a:solidFill>
                  <a:srgbClr val="52525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75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dirty="0"/>
              <a:t>Subtitle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036637" y="3311968"/>
            <a:ext cx="7072313" cy="872001"/>
          </a:xfrm>
        </p:spPr>
        <p:txBody>
          <a:bodyPr vert="horz" wrap="square" lIns="0" tIns="0" rIns="0" bIns="45720" rtlCol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en-US" sz="1800" i="0" baseline="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  <a:endParaRPr lang="en-US" dirty="0"/>
          </a:p>
          <a:p>
            <a:pPr marL="0" lvl="0"/>
            <a:r>
              <a:rPr lang="en-US" dirty="0"/>
              <a:t>Department Name</a:t>
            </a:r>
            <a:endParaRPr lang="en-US" dirty="0"/>
          </a:p>
          <a:p>
            <a:pPr marL="0" lvl="0"/>
            <a:r>
              <a:rPr lang="en-US" dirty="0"/>
              <a:t>Presentation Date</a:t>
            </a:r>
            <a:endParaRPr lang="en-US" dirty="0"/>
          </a:p>
        </p:txBody>
      </p:sp>
      <p:pic>
        <p:nvPicPr>
          <p:cNvPr id="4" name="Picture 3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2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5094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6639" y="998545"/>
            <a:ext cx="7072312" cy="2169825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 marL="281305" indent="-91440">
              <a:lnSpc>
                <a:spcPct val="90000"/>
              </a:lnSpc>
              <a:defRPr lang="en-US" sz="3000" kern="2200" spc="0" baseline="0" dirty="0">
                <a:latin typeface="+mn-lt"/>
              </a:defRPr>
            </a:lvl1pPr>
          </a:lstStyle>
          <a:p>
            <a:pPr lvl="0"/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semper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ipsum mi, ac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dolor.”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36637" y="3383309"/>
            <a:ext cx="7072313" cy="541425"/>
          </a:xfrm>
        </p:spPr>
        <p:txBody>
          <a:bodyPr vert="horz" wrap="square" lIns="91440" tIns="45720" rIns="91440" bIns="45720" rtlCol="0">
            <a:noAutofit/>
          </a:bodyPr>
          <a:lstStyle>
            <a:lvl1pPr marL="0" indent="0" algn="r">
              <a:spcBef>
                <a:spcPts val="300"/>
              </a:spcBef>
              <a:buNone/>
              <a:defRPr lang="en-US" sz="1800" baseline="0" dirty="0" smtClean="0">
                <a:solidFill>
                  <a:srgbClr val="525252"/>
                </a:solidFill>
                <a:latin typeface="+mn-lt"/>
              </a:defRPr>
            </a:lvl1pPr>
            <a:lvl2pPr marL="229870" indent="0">
              <a:buNone/>
              <a:defRPr lang="en-US" dirty="0" smtClean="0"/>
            </a:lvl2pPr>
            <a:lvl3pPr marL="515620" indent="0">
              <a:buNone/>
              <a:defRPr lang="en-US" dirty="0" smtClean="0"/>
            </a:lvl3pPr>
            <a:lvl4pPr marL="800100" indent="0">
              <a:buNone/>
              <a:defRPr lang="en-US" dirty="0" smtClean="0"/>
            </a:lvl4pPr>
            <a:lvl5pPr marL="1085850" indent="0">
              <a:buNone/>
              <a:defRPr lang="en-US" dirty="0"/>
            </a:lvl5pPr>
          </a:lstStyle>
          <a:p>
            <a:pPr lvl="0"/>
            <a:r>
              <a:rPr lang="en-US" dirty="0"/>
              <a:t>—Author’s Name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Closing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143999" cy="1955800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36637" y="2445200"/>
            <a:ext cx="6950076" cy="517065"/>
          </a:xfrm>
        </p:spPr>
        <p:txBody>
          <a:bodyPr/>
          <a:lstStyle>
            <a:lvl1pPr algn="l">
              <a:defRPr sz="3600"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40809F3C-EB3C-498F-A7EF-0555AFEB2E5D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81272"/>
            <a:ext cx="8349916" cy="332922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8349916" cy="391296"/>
          </a:xfrm>
        </p:spPr>
        <p:txBody>
          <a:bodyPr/>
          <a:lstStyle>
            <a:lvl1pPr marL="0" indent="0">
              <a:buNone/>
              <a:defRPr sz="2400" b="0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094"/>
              </a:buClr>
              <a:buSzTx/>
              <a:buFont typeface="Wingdings" panose="05000000000000000000" pitchFamily="2" charset="2"/>
              <a:buNone/>
              <a:defRPr/>
            </a:pPr>
            <a:r>
              <a:rPr lang="en-US" dirty="0"/>
              <a:t>Subhead Arial 24 pt</a:t>
            </a:r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8349916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914399"/>
            <a:ext cx="4073090" cy="36961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48200" y="914399"/>
            <a:ext cx="0" cy="3696101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31900"/>
            <a:ext cx="4073091" cy="33786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1231899"/>
            <a:ext cx="4073091" cy="33786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719587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  <a:endParaRPr lang="en-US" dirty="0"/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615542" y="811374"/>
            <a:ext cx="0" cy="3799126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3" y="224941"/>
            <a:ext cx="4172780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90959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4615543" y="-1"/>
            <a:ext cx="4528457" cy="48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IN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9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2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57057" y="224941"/>
            <a:ext cx="4031264" cy="4599058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44366" y="903514"/>
            <a:ext cx="8348312" cy="3733799"/>
          </a:xfrm>
        </p:spPr>
        <p:txBody>
          <a:bodyPr/>
          <a:lstStyle>
            <a:lvl1pPr marL="0" indent="0">
              <a:buFontTx/>
              <a:buNone/>
              <a:defRPr sz="21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r>
              <a:rPr lang="en-US" dirty="0"/>
              <a:t>Subhead Arial 21 pt</a:t>
            </a: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6638" y="633475"/>
            <a:ext cx="7072312" cy="438582"/>
          </a:xfrm>
          <a:prstGeom prst="rect">
            <a:avLst/>
          </a:prstGeom>
        </p:spPr>
        <p:txBody>
          <a:bodyPr vert="horz" wrap="square" lIns="0" tIns="0" rIns="0" bIns="45720" rtlCol="0" anchor="t" anchorCtr="0">
            <a:spAutoFit/>
          </a:bodyPr>
          <a:lstStyle/>
          <a:p>
            <a:r>
              <a:rPr lang="en-US" dirty="0"/>
              <a:t>Slide Title Here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6638" y="1108347"/>
            <a:ext cx="7072312" cy="3171045"/>
          </a:xfrm>
          <a:prstGeom prst="rect">
            <a:avLst/>
          </a:prstGeom>
        </p:spPr>
        <p:txBody>
          <a:bodyPr vert="horz" wrap="square" lIns="0" tIns="0" rIns="0" bIns="45720" rtlCol="0">
            <a:noAutofit/>
          </a:bodyPr>
          <a:lstStyle/>
          <a:p>
            <a:pPr lvl="0"/>
            <a:r>
              <a:rPr lang="en-US" dirty="0"/>
              <a:t>Click to edit bullet text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pic>
        <p:nvPicPr>
          <p:cNvPr id="9" name="Picture 8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13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000" b="0" kern="1200" cap="none" spc="0" baseline="0" dirty="0" smtClean="0">
          <a:solidFill>
            <a:srgbClr val="005094"/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168275" indent="-168275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Wingdings" panose="05000000000000000000" pitchFamily="2" charset="2"/>
        <a:buChar char="§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1pPr>
      <a:lvl2pPr marL="45720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2pPr>
      <a:lvl3pPr marL="74295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3pPr>
      <a:lvl4pPr marL="10287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4pPr>
      <a:lvl5pPr marL="131318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4.wmf"/><Relationship Id="rId1" Type="http://schemas.openxmlformats.org/officeDocument/2006/relationships/oleObject" Target="../embeddings/oleObject2.bin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vmlDrawing" Target="../drawings/vmlDrawing3.vml"/><Relationship Id="rId7" Type="http://schemas.openxmlformats.org/officeDocument/2006/relationships/slideLayout" Target="../slideLayouts/slideLayout12.xml"/><Relationship Id="rId6" Type="http://schemas.openxmlformats.org/officeDocument/2006/relationships/image" Target="../media/image7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6.wmf"/><Relationship Id="rId3" Type="http://schemas.openxmlformats.org/officeDocument/2006/relationships/oleObject" Target="../embeddings/oleObject4.bin"/><Relationship Id="rId2" Type="http://schemas.openxmlformats.org/officeDocument/2006/relationships/image" Target="../media/image5.wmf"/><Relationship Id="rId1" Type="http://schemas.openxmlformats.org/officeDocument/2006/relationships/oleObject" Target="../embeddings/oleObject3.bin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3.wmf"/><Relationship Id="rId1" Type="http://schemas.openxmlformats.org/officeDocument/2006/relationships/oleObject" Target="../embeddings/oleObject1.bin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039439" y="1807215"/>
            <a:ext cx="7069512" cy="516255"/>
          </a:xfrm>
        </p:spPr>
        <p:txBody>
          <a:bodyPr/>
          <a:lstStyle/>
          <a:p>
            <a:pPr algn="l"/>
            <a:r>
              <a:rPr lang="en-US" dirty="0"/>
              <a:t>Course Title - </a:t>
            </a:r>
            <a:r>
              <a:rPr lang="en-GB" altLang="en-US" sz="1800" b="1" dirty="0">
                <a:solidFill>
                  <a:srgbClr val="0070C0"/>
                </a:solidFill>
              </a:rPr>
              <a:t>Web System Engineering</a:t>
            </a:r>
            <a:endParaRPr lang="en-GB" altLang="en-US" sz="1800" b="1" dirty="0">
              <a:solidFill>
                <a:srgbClr val="0070C0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039438" y="2304678"/>
            <a:ext cx="7069512" cy="380873"/>
          </a:xfrm>
        </p:spPr>
        <p:txBody>
          <a:bodyPr/>
          <a:lstStyle/>
          <a:p>
            <a:pPr algn="l"/>
            <a:r>
              <a:rPr lang="en-US" dirty="0"/>
              <a:t>Topic Title -</a:t>
            </a:r>
            <a:r>
              <a:rPr lang="en-GB" altLang="en-US" dirty="0"/>
              <a:t> </a:t>
            </a:r>
            <a:r>
              <a:rPr lang="en-US" altLang="en-GB" sz="1400" b="1" dirty="0">
                <a:solidFill>
                  <a:srgbClr val="0070C0"/>
                </a:solidFill>
              </a:rPr>
              <a:t>BUILD INTERFCAES USING BOOTSTARP</a:t>
            </a:r>
            <a:endParaRPr lang="en-US" altLang="en-GB" sz="1200" b="1" dirty="0">
              <a:solidFill>
                <a:srgbClr val="0070C0"/>
              </a:solidFill>
            </a:endParaRPr>
          </a:p>
          <a:p>
            <a:pPr algn="l"/>
            <a:r>
              <a:rPr lang="en-US" altLang="en-GB" sz="1000" b="1" dirty="0">
                <a:solidFill>
                  <a:srgbClr val="0070C0"/>
                </a:solidFill>
              </a:rPr>
              <a:t>Introduction to web design from an evolutionary perspective, user interface design through bootstrap</a:t>
            </a:r>
            <a:r>
              <a:rPr lang="en-GB" altLang="en-US" sz="1000" b="1" dirty="0">
                <a:solidFill>
                  <a:srgbClr val="0070C0"/>
                </a:solidFill>
              </a:rPr>
              <a:t>, </a:t>
            </a:r>
            <a:r>
              <a:rPr lang="en-US" altLang="en-GB" sz="1000" b="1" dirty="0">
                <a:solidFill>
                  <a:srgbClr val="0070C0"/>
                </a:solidFill>
              </a:rPr>
              <a:t> containers,</a:t>
            </a:r>
            <a:endParaRPr lang="en-US" altLang="en-GB" sz="1000" b="1" dirty="0">
              <a:solidFill>
                <a:srgbClr val="0070C0"/>
              </a:solidFill>
            </a:endParaRPr>
          </a:p>
          <a:p>
            <a:pPr algn="l"/>
            <a:r>
              <a:rPr lang="en-US" altLang="en-GB" sz="1000" b="1" dirty="0">
                <a:solidFill>
                  <a:srgbClr val="0070C0"/>
                </a:solidFill>
              </a:rPr>
              <a:t>tables, jumbotrons, list, cards, carousal, navigation, modals, flex and forms, responsive web page design, basic UI</a:t>
            </a:r>
            <a:endParaRPr lang="en-US" altLang="en-GB" sz="1000" b="1" dirty="0">
              <a:solidFill>
                <a:srgbClr val="0070C0"/>
              </a:solidFill>
            </a:endParaRPr>
          </a:p>
          <a:p>
            <a:pPr algn="l"/>
            <a:r>
              <a:rPr lang="en-US" altLang="en-GB" sz="1000" b="1" dirty="0">
                <a:solidFill>
                  <a:srgbClr val="0070C0"/>
                </a:solidFill>
              </a:rPr>
              <a:t>grid structure.</a:t>
            </a:r>
            <a:endParaRPr lang="en-US" altLang="en-GB" sz="1000" b="1" dirty="0">
              <a:solidFill>
                <a:srgbClr val="0070C0"/>
              </a:solidFill>
            </a:endParaRPr>
          </a:p>
          <a:p>
            <a:pPr algn="l"/>
            <a:endParaRPr lang="en-US" altLang="en-GB" sz="1000" b="1" dirty="0">
              <a:solidFill>
                <a:srgbClr val="0070C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039438" y="3311968"/>
            <a:ext cx="7069512" cy="1437832"/>
          </a:xfrm>
        </p:spPr>
        <p:txBody>
          <a:bodyPr/>
          <a:lstStyle/>
          <a:p>
            <a:pPr algn="l"/>
            <a:r>
              <a:rPr lang="en-US" dirty="0"/>
              <a:t>Presenter’s Name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M ArunKumar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r>
              <a:rPr lang="en-US" dirty="0"/>
              <a:t>Presenter’s ID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IARE11151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Department Name - 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CSE ( </a:t>
            </a:r>
            <a:r>
              <a:rPr lang="en-US" altLang="en-GB" sz="1600" b="1" dirty="0">
                <a:solidFill>
                  <a:srgbClr val="0070C0"/>
                </a:solidFill>
                <a:latin typeface="+mj-lt"/>
              </a:rPr>
              <a:t>Artificial Intelligence, and Machine Learning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 )</a:t>
            </a:r>
            <a:r>
              <a:rPr lang="en-GB" altLang="en-US" dirty="0">
                <a:solidFill>
                  <a:srgbClr val="0070C0"/>
                </a:solidFill>
                <a:latin typeface="+mj-lt"/>
              </a:rPr>
              <a:t> 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Lecture Number - </a:t>
            </a:r>
            <a:r>
              <a:rPr lang="en-GB" altLang="en-US" dirty="0"/>
              <a:t>#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Presentation Date - </a:t>
            </a:r>
            <a:r>
              <a:rPr lang="en-GB" altLang="en-US" dirty="0"/>
              <a:t>17/02/2025</a:t>
            </a:r>
            <a:endParaRPr lang="en-GB" altLang="en-US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</p:spPr>
        <p:txBody>
          <a:bodyPr/>
          <a:lstStyle/>
          <a:p>
            <a:fld id="{4B327F5A-7D8F-4012-9A1A-2197D74A174F}" type="slidenum">
              <a:rPr lang="en-IN" smtClean="0"/>
            </a:fld>
            <a:endParaRPr lang="en-IN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143" y="83565"/>
            <a:ext cx="7072312" cy="437515"/>
          </a:xfrm>
        </p:spPr>
        <p:txBody>
          <a:bodyPr/>
          <a:p>
            <a:r>
              <a:rPr altLang="en-GB">
                <a:sym typeface="+mn-ea"/>
              </a:rPr>
              <a:t>jumbotron 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460" y="613410"/>
            <a:ext cx="8126730" cy="3171190"/>
          </a:xfrm>
        </p:spPr>
        <p:txBody>
          <a:bodyPr/>
          <a:p>
            <a:pPr marL="0" indent="0">
              <a:buNone/>
            </a:pPr>
            <a:r>
              <a:rPr lang="en-US" altLang="en-GB"/>
              <a:t>In Bootstrap 5, since .jumbotron is no longer available, you can create a similar layout with custom classes.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0" y="1405890"/>
            <a:ext cx="8855710" cy="3077845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 dirty="0" err="1" smtClean="0"/>
              <a:t>&lt;div class="bg-light p-5 rounded-lg text-center"&gt;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&lt;h1 class="display-4"&gt;Hello, world!&lt;/h1&gt;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&lt;p class="lead"&gt;This is a simple hero unit, a simple jumbotron-style component for calling extra attention to featured content or information.&lt;/p&gt;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&lt;hr class="my-4"&gt;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&lt;p&gt;It uses utility classes for typography and spacing to space content out within the larger container.&lt;/p&gt;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  &lt;a class="btn btn-primary btn-lg" href="#" role="button"&gt;Learn more&lt;/a&gt;</a:t>
            </a:r>
            <a:endParaRPr lang="en-US" altLang="en-GB" sz="2000" dirty="0" err="1" smtClean="0"/>
          </a:p>
          <a:p>
            <a:r>
              <a:rPr lang="en-US" altLang="en-GB" sz="2000" dirty="0" err="1" smtClean="0"/>
              <a:t>&lt;/div&gt;</a:t>
            </a:r>
            <a:endParaRPr lang="en-US" altLang="en-GB" sz="2000" dirty="0" err="1" smtClean="0"/>
          </a:p>
          <a:p>
            <a:endParaRPr lang="en-GB" altLang="en-US" sz="2000" dirty="0" err="1" smtClean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28" y="73405"/>
            <a:ext cx="7072312" cy="437515"/>
          </a:xfrm>
        </p:spPr>
        <p:txBody>
          <a:bodyPr/>
          <a:p>
            <a:r>
              <a:rPr lang="en-US" altLang="en-GB"/>
              <a:t>bootstrap:list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645" y="635635"/>
            <a:ext cx="8642985" cy="4037965"/>
          </a:xfrm>
        </p:spPr>
        <p:txBody>
          <a:bodyPr/>
          <a:p>
            <a:r>
              <a:rPr lang="en-US" altLang="en-GB"/>
              <a:t>In Bootstrap, you can create lists using various classes to control the style and appearance of list elements. Bootstrap provides utility classes for both unordered (&lt;ul&gt;) and ordered (&lt;ol&gt;) lists. Here’s an overview of the main list-related classes you can use.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75895" y="1779588"/>
            <a:ext cx="5080000" cy="1322070"/>
          </a:xfrm>
          <a:prstGeom prst="rect">
            <a:avLst/>
          </a:prstGeom>
        </p:spPr>
        <p:txBody>
          <a:bodyPr>
            <a:spAutoFit/>
          </a:bodyPr>
          <a:p>
            <a:r>
              <a:rPr sz="1600"/>
              <a:t>1. Basic Lists</a:t>
            </a:r>
            <a:endParaRPr sz="1600"/>
          </a:p>
          <a:p>
            <a:r>
              <a:rPr lang="en-GB" altLang="en-US" sz="1600"/>
              <a:t>2. </a:t>
            </a:r>
            <a:r>
              <a:rPr lang="en-US" altLang="en-GB" sz="1600"/>
              <a:t>List with Inline Items (list-inline)</a:t>
            </a:r>
            <a:endParaRPr lang="en-US" altLang="en-GB" sz="1600"/>
          </a:p>
          <a:p>
            <a:r>
              <a:rPr lang="en-US" altLang="en-GB" sz="1600"/>
              <a:t>3. List Group (for styled lists)</a:t>
            </a:r>
            <a:endParaRPr lang="en-US" altLang="en-GB" sz="1600"/>
          </a:p>
          <a:p>
            <a:r>
              <a:rPr lang="en-US" altLang="en-GB" sz="1600"/>
              <a:t>4. Contextual Classes</a:t>
            </a:r>
            <a:endParaRPr lang="en-US" altLang="en-GB" sz="1600"/>
          </a:p>
          <a:p>
            <a:r>
              <a:rPr lang="en-US" altLang="en-GB" sz="1600"/>
              <a:t>5. Horizontal List Groups</a:t>
            </a:r>
            <a:endParaRPr lang="en-US" altLang="en-GB" sz="1600"/>
          </a:p>
        </p:txBody>
      </p:sp>
      <p:sp>
        <p:nvSpPr>
          <p:cNvPr id="6" name="Text Box 5"/>
          <p:cNvSpPr txBox="1"/>
          <p:nvPr/>
        </p:nvSpPr>
        <p:spPr>
          <a:xfrm>
            <a:off x="3643630" y="1935162"/>
            <a:ext cx="5080000" cy="2379345"/>
          </a:xfrm>
          <a:prstGeom prst="rect">
            <a:avLst/>
          </a:prstGeom>
        </p:spPr>
        <p:txBody>
          <a:bodyPr>
            <a:spAutoFit/>
          </a:bodyPr>
          <a:p>
            <a:pPr>
              <a:spcAft>
                <a:spcPct val="60000"/>
              </a:spcAft>
            </a:pPr>
            <a:r>
              <a:rPr sz="2200" b="1"/>
              <a:t>Key Classes: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list-unstyled: Removes bullets from an unordered list.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list-inline: Displays list items inline (side by side).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list-group: Creates a styled list group with various options for contextual colors, badges, and more.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list-group-item: Used within a list group to style individual items.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list-group-horizontal: Makes the list group horizontal.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163" y="462025"/>
            <a:ext cx="7072312" cy="437515"/>
          </a:xfrm>
        </p:spPr>
        <p:txBody>
          <a:bodyPr/>
          <a:p>
            <a:r>
              <a:rPr lang="en-GB" altLang="en-US"/>
              <a:t>Bootstrap: Demo Project</a:t>
            </a:r>
            <a:endParaRPr lang="en-GB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graphicFrame>
        <p:nvGraphicFramePr>
          <p:cNvPr id="5" name="Object 4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086225" y="225742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1024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086225" y="225742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8910" y="139065"/>
            <a:ext cx="7071995" cy="1222375"/>
          </a:xfrm>
        </p:spPr>
        <p:txBody>
          <a:bodyPr wrap="square"/>
          <a:p>
            <a:r>
              <a:rPr lang="en-US" altLang="en-GB"/>
              <a:t>carousal, navigation, modals, flex and forms, responsive web page design,basic UI</a:t>
            </a:r>
            <a:r>
              <a:rPr lang="en-GB" altLang="en-US"/>
              <a:t> </a:t>
            </a:r>
            <a:r>
              <a:rPr lang="en-US" altLang="en-GB"/>
              <a:t>grid structure.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910" y="1845310"/>
            <a:ext cx="7940040" cy="2237740"/>
          </a:xfrm>
        </p:spPr>
        <p:txBody>
          <a:bodyPr/>
          <a:p>
            <a:pPr marL="0" indent="0">
              <a:buNone/>
            </a:pPr>
            <a:r>
              <a:rPr lang="en-US" altLang="en-GB"/>
              <a:t>1. Include Bootstrap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Link to Bootstrap's CSS and JavaScript via CDN or download it.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Ensure to use the meta viewport tag for proper scaling on mobile devices.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8130" y="327660"/>
            <a:ext cx="8049895" cy="4302125"/>
          </a:xfrm>
        </p:spPr>
        <p:txBody>
          <a:bodyPr/>
          <a:p>
            <a:pPr marL="0" indent="0">
              <a:buNone/>
            </a:pPr>
            <a:r>
              <a:rPr lang="en-US" altLang="en-GB"/>
              <a:t>2. Bootstrap Grid System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The grid is divided into 12 columns, and you can create responsive layouts by using classes like col-12, col-md-6, col-lg-4, etc.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Use rows (.row) to group columns together.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Define how columns behave across screen sizes using responsive classes like: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col-12: Full-width on small devices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col-md-6: Half-width on medium devices (tablets)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col-lg-4: One-third width on large devices (desktops)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" y="151765"/>
            <a:ext cx="7972425" cy="3171190"/>
          </a:xfrm>
        </p:spPr>
        <p:txBody>
          <a:bodyPr/>
          <a:p>
            <a:pPr marL="0" indent="0">
              <a:buNone/>
            </a:pPr>
            <a:r>
              <a:rPr lang="en-US" altLang="en-GB"/>
              <a:t>3. Responsive Navigation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Use the navbar component for a responsive menu.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Add the navbar-expand-* class to define at what screen size the navbar should collapse (e.g., navbar-expand-lg collapses on small screens).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Include a hamburger menu (navbar-toggler) for mobile screens.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12725" y="1921510"/>
            <a:ext cx="8514715" cy="3653790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2200" b="1"/>
              <a:t>4. Responsive Images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Use the .img-fluid class to make images scale appropriately and fill the available width without breaking the layout.</a:t>
            </a:r>
            <a:endParaRPr sz="1600"/>
          </a:p>
          <a:p>
            <a:pPr>
              <a:spcAft>
                <a:spcPct val="60000"/>
              </a:spcAft>
            </a:pPr>
            <a:r>
              <a:rPr sz="2200" b="1"/>
              <a:t>5. Responsive Utilities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Bootstrap provides display utility classes to show/hide content based on screen size.</a:t>
            </a:r>
            <a:endParaRPr sz="1600"/>
          </a:p>
          <a:p>
            <a:pPr lvl="1">
              <a:buFont typeface="Arial" panose="020B0604020202020204"/>
              <a:buChar char="◦"/>
            </a:pPr>
            <a:r>
              <a:rPr sz="1600"/>
              <a:t>Example: d-none d-md-block hides an element on small screens and shows it on medium and larger screens.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252095" y="451485"/>
            <a:ext cx="8079740" cy="3679190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2200" b="1"/>
              <a:t>6. Media Queries (Optional)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Custom CSS media queries can be used to target specific screen sizes and tweak the design further.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Example:</a:t>
            </a:r>
            <a:endParaRPr sz="1600"/>
          </a:p>
          <a:p>
            <a:r>
              <a:rPr sz="1600"/>
              <a:t>css</a:t>
            </a:r>
            <a:endParaRPr sz="1600"/>
          </a:p>
          <a:p>
            <a:r>
              <a:rPr sz="1600"/>
              <a:t>Copy</a:t>
            </a:r>
            <a:endParaRPr sz="1600"/>
          </a:p>
          <a:p>
            <a:r>
              <a:rPr sz="1600"/>
              <a:t>@media (max-width: 768px) {
  .custom-class {
    background-color: lightblue;
  }
}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97790" y="165735"/>
            <a:ext cx="7871460" cy="3385820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2200" b="1"/>
              <a:t>7. Flexbox and Utility Classes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Bootstrap's grid system uses flexbox, which allows you to align items easily.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Use classes like d-flex, justify-content-center, and align-items-center to manage alignment.</a:t>
            </a:r>
            <a:endParaRPr sz="1600"/>
          </a:p>
          <a:p>
            <a:pPr>
              <a:buFont typeface="Arial" panose="020B0604020202020204"/>
              <a:buChar char="•"/>
            </a:pPr>
            <a:endParaRPr sz="1600"/>
          </a:p>
          <a:p>
            <a:pPr>
              <a:buFont typeface="Arial" panose="020B0604020202020204"/>
              <a:buChar char="•"/>
            </a:pPr>
            <a:endParaRPr sz="1600"/>
          </a:p>
          <a:p>
            <a:pPr>
              <a:spcAft>
                <a:spcPct val="60000"/>
              </a:spcAft>
            </a:pPr>
            <a:r>
              <a:rPr sz="2200" b="1"/>
              <a:t>8. Mobile First Approach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Bootstrap's default styles are mobile-first, meaning that you build for small screens first, and then scale up to larger ones using responsive classes.</a:t>
            </a:r>
            <a:endParaRPr sz="1600"/>
          </a:p>
        </p:txBody>
      </p:sp>
      <p:sp>
        <p:nvSpPr>
          <p:cNvPr id="6" name="Text Box 5"/>
          <p:cNvSpPr txBox="1"/>
          <p:nvPr/>
        </p:nvSpPr>
        <p:spPr>
          <a:xfrm>
            <a:off x="163830" y="3268980"/>
            <a:ext cx="7958455" cy="1148715"/>
          </a:xfrm>
          <a:prstGeom prst="rect">
            <a:avLst/>
          </a:prstGeom>
        </p:spPr>
        <p:txBody>
          <a:bodyPr wrap="square">
            <a:spAutoFit/>
          </a:bodyPr>
          <a:p>
            <a:pPr>
              <a:spcAft>
                <a:spcPct val="60000"/>
              </a:spcAft>
            </a:pPr>
            <a:r>
              <a:rPr sz="2200" b="1"/>
              <a:t>9. Testing and Tweaking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Test the layout on different screen sizes and adjust content and column behavior as needed using Bootstrap's grid system and utility classes.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284480" y="279400"/>
            <a:ext cx="7618095" cy="815975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sz="1600"/>
              <a:t>MODULE - II: BUILD INTERFCAES USING BOOTSTARP</a:t>
            </a:r>
            <a:endParaRPr sz="1600"/>
          </a:p>
          <a:p>
            <a:endParaRPr sz="1600"/>
          </a:p>
          <a:p>
            <a:r>
              <a:rPr lang="en-GB" sz="1600"/>
              <a:t>Bootstrap : Webpack + Vite  Projects</a:t>
            </a:r>
            <a:endParaRPr lang="en-GB" sz="1600"/>
          </a:p>
          <a:p>
            <a:endParaRPr lang="en-GB" sz="1600"/>
          </a:p>
        </p:txBody>
      </p:sp>
      <p:graphicFrame>
        <p:nvGraphicFramePr>
          <p:cNvPr id="7" name="Object 6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547360" y="3103880"/>
          <a:ext cx="2813050" cy="18122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10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5547360" y="3103880"/>
                        <a:ext cx="2813050" cy="18122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5024755" y="845185"/>
          <a:ext cx="4119245" cy="11950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" showAsIcon="1" r:id="rId3" imgW="971550" imgH="628650" progId="Package">
                  <p:embed/>
                </p:oleObj>
              </mc:Choice>
              <mc:Fallback>
                <p:oleObj name="" showAsIcon="1" r:id="rId3" imgW="971550" imgH="628650" progId="Package">
                  <p:embed/>
                  <p:pic>
                    <p:nvPicPr>
                      <p:cNvPr id="0" name="Picture 102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24755" y="845185"/>
                        <a:ext cx="4119245" cy="11950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Object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0" y="1042670"/>
          <a:ext cx="4572635" cy="3536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" name="" showAsIcon="1" r:id="rId5" imgW="971550" imgH="628650" progId="Package">
                  <p:embed/>
                </p:oleObj>
              </mc:Choice>
              <mc:Fallback>
                <p:oleObj name="" showAsIcon="1" r:id="rId5" imgW="971550" imgH="628650" progId="Package">
                  <p:embed/>
                  <p:pic>
                    <p:nvPicPr>
                      <p:cNvPr id="0" name="Picture 102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0" y="1042670"/>
                        <a:ext cx="4572635" cy="3536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508635" y="642620"/>
            <a:ext cx="7943215" cy="2101850"/>
          </a:xfrm>
          <a:prstGeom prst="rect">
            <a:avLst/>
          </a:prstGeom>
        </p:spPr>
        <p:txBody>
          <a:bodyPr wrap="square">
            <a:noAutofit/>
          </a:bodyPr>
          <a:p>
            <a:pPr fontAlgn="base">
              <a:spcBef>
                <a:spcPts val="1400"/>
              </a:spcBef>
              <a:spcAft>
                <a:spcPts val="400"/>
              </a:spcAft>
            </a:pPr>
            <a:endParaRPr sz="1600" b="0" i="0">
              <a:solidFill>
                <a:srgbClr val="000000"/>
              </a:solidFill>
              <a:latin typeface="Arial" panose="020B0604020202020204"/>
              <a:ea typeface="Arial" panose="020B0604020202020204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01015" y="2571750"/>
            <a:ext cx="7943215" cy="2101850"/>
          </a:xfrm>
          <a:prstGeom prst="rect">
            <a:avLst/>
          </a:prstGeom>
        </p:spPr>
        <p:txBody>
          <a:bodyPr wrap="square">
            <a:noAutofit/>
          </a:bodyPr>
          <a:p>
            <a:pPr fontAlgn="base">
              <a:spcBef>
                <a:spcPts val="1400"/>
              </a:spcBef>
              <a:spcAft>
                <a:spcPts val="400"/>
              </a:spcAft>
            </a:pPr>
            <a:endParaRPr lang="en-GB" sz="5400" b="0" i="0">
              <a:solidFill>
                <a:srgbClr val="000000"/>
              </a:solidFill>
              <a:latin typeface="Arial" panose="020B0604020202020204"/>
              <a:ea typeface="Arial" panose="020B0604020202020204"/>
            </a:endParaRPr>
          </a:p>
          <a:p>
            <a:pPr fontAlgn="base">
              <a:spcBef>
                <a:spcPts val="1400"/>
              </a:spcBef>
              <a:spcAft>
                <a:spcPts val="400"/>
              </a:spcAft>
            </a:pPr>
            <a:r>
              <a:rPr lang="en-GB" sz="5400" b="0" i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Thank You</a:t>
            </a:r>
            <a:endParaRPr lang="en-GB" sz="5400" b="0" i="0">
              <a:solidFill>
                <a:srgbClr val="000000"/>
              </a:solidFill>
              <a:latin typeface="Arial" panose="020B0604020202020204"/>
              <a:ea typeface="Arial" panose="020B0604020202020204"/>
            </a:endParaRPr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710" y="1030605"/>
            <a:ext cx="8796020" cy="35845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GB" dirty="0"/>
              <a:t>Creating interfaces using Bootstrap is an efficient way to build responsive, visually appealing, and mobile-first web pages. Below, I’ll show you how to use some common components in Bootstrap to build a simple interface.</a:t>
            </a: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Step 1: Set up Bootstrap</a:t>
            </a: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Step 2: Building a Basic Interface</a:t>
            </a:r>
            <a:endParaRPr lang="en-US" altLang="en-GB" dirty="0"/>
          </a:p>
          <a:p>
            <a:pPr marL="0" indent="0">
              <a:buNone/>
            </a:pPr>
            <a:r>
              <a:rPr lang="en-US" altLang="en-GB" dirty="0"/>
              <a:t>Step 3: Customizing</a:t>
            </a:r>
            <a:endParaRPr lang="en-US" altLang="en-GB" dirty="0"/>
          </a:p>
          <a:p>
            <a:pPr marL="0" indent="0">
              <a:buNone/>
            </a:pPr>
            <a:endParaRPr lang="en-US" alt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92075" y="307340"/>
            <a:ext cx="8171180" cy="306705"/>
          </a:xfrm>
        </p:spPr>
        <p:txBody>
          <a:bodyPr wrap="square"/>
          <a:p>
            <a:r>
              <a:rPr lang="en-US" altLang="en-GB" sz="2000"/>
              <a:t>Introduction to web design from an evolutionary perspective</a:t>
            </a:r>
            <a:endParaRPr lang="en-US" altLang="en-GB" sz="200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710" y="1030605"/>
            <a:ext cx="8796020" cy="35845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en-GB" dirty="0"/>
              <a:t>Step 1: Set up Bootstrap</a:t>
            </a:r>
            <a:endParaRPr lang="en-US" altLang="en-GB" dirty="0"/>
          </a:p>
          <a:p>
            <a:pPr marL="0" indent="0">
              <a:buNone/>
            </a:pPr>
            <a:r>
              <a:rPr lang="en-GB" altLang="en-US" dirty="0"/>
              <a:t>M</a:t>
            </a:r>
            <a:r>
              <a:rPr lang="en-US" altLang="en-GB" dirty="0"/>
              <a:t>ake sure you include the Bootstrap CSS and JS files in your HTML file. </a:t>
            </a:r>
            <a:endParaRPr lang="en-US" altLang="en-GB" dirty="0"/>
          </a:p>
          <a:p>
            <a:pPr marL="0" indent="0">
              <a:buNone/>
            </a:pPr>
            <a:r>
              <a:rPr lang="en-US" altLang="en-GB" sz="1200" dirty="0"/>
              <a:t>&lt;!-- Bootstrap CSS CDN --&gt;</a:t>
            </a:r>
            <a:endParaRPr lang="en-US" altLang="en-GB" sz="1200" dirty="0"/>
          </a:p>
          <a:p>
            <a:pPr marL="0" indent="0">
              <a:buNone/>
            </a:pPr>
            <a:r>
              <a:rPr lang="en-US" altLang="en-GB" sz="1200" dirty="0"/>
              <a:t>    &lt;link href="https://cdn.jsdelivr.net/npm/bootstrap@5.3.0-alpha1/dist/css/bootstrap.min.css" rel="stylesheet" integrity="sha384-KyZXEJxS9a4bc2XSh4gLadR6F5CkAf7j2" crossorigin="anonymous"&gt;</a:t>
            </a:r>
            <a:endParaRPr lang="en-US" altLang="en-GB" sz="1200" dirty="0"/>
          </a:p>
          <a:p>
            <a:pPr marL="0" indent="0">
              <a:buNone/>
            </a:pPr>
            <a:endParaRPr lang="en-US" altLang="en-GB" sz="1200" dirty="0"/>
          </a:p>
          <a:p>
            <a:pPr marL="0" indent="0">
              <a:buNone/>
            </a:pPr>
            <a:r>
              <a:rPr lang="en-US" altLang="en-GB" sz="1200" dirty="0"/>
              <a:t>&lt;!-- Bootstrap JS CDN --&gt;</a:t>
            </a:r>
            <a:endParaRPr lang="en-US" altLang="en-GB" sz="1200" dirty="0"/>
          </a:p>
          <a:p>
            <a:pPr marL="0" indent="0">
              <a:buNone/>
            </a:pPr>
            <a:r>
              <a:rPr lang="en-US" altLang="en-GB" sz="1200" dirty="0"/>
              <a:t>    &lt;script src="https://cdn.jsdelivr.net/npm/bootstrap@5.3.0-alpha1/dist/js/bootstrap.bundle.min.js" integrity="sha384-pp5J87kI6+0FNEFCi0FwptfMO/8+Yw2+jW0F91H4eJ6vxlzIwiGg9pSMnWgFQv8+" crossorigin="anonymous"&gt;&lt;/script&gt;</a:t>
            </a:r>
            <a:endParaRPr lang="en-US" altLang="en-GB" sz="1200" dirty="0"/>
          </a:p>
          <a:p>
            <a:pPr marL="0" indent="0">
              <a:buNone/>
            </a:pPr>
            <a:endParaRPr lang="en-US" alt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92075" y="307340"/>
            <a:ext cx="8171180" cy="306705"/>
          </a:xfrm>
        </p:spPr>
        <p:txBody>
          <a:bodyPr wrap="square"/>
          <a:p>
            <a:r>
              <a:rPr lang="en-US" altLang="en-GB" sz="2000"/>
              <a:t>Introduction to web design from an evolutionary perspective</a:t>
            </a:r>
            <a:endParaRPr lang="en-US" altLang="en-GB" sz="200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2075" y="1108075"/>
            <a:ext cx="8975090" cy="3566160"/>
          </a:xfrm>
        </p:spPr>
        <p:txBody>
          <a:bodyPr/>
          <a:p>
            <a:r>
              <a:rPr altLang="en-GB">
                <a:sym typeface="+mn-ea"/>
              </a:rPr>
              <a:t>You can either download the Bootstrap files or </a:t>
            </a:r>
            <a:endParaRPr altLang="en-GB">
              <a:sym typeface="+mn-ea"/>
            </a:endParaRPr>
          </a:p>
          <a:p>
            <a:r>
              <a:rPr lang="en-GB" altLang="en-US">
                <a:sym typeface="+mn-ea"/>
              </a:rPr>
              <a:t>I</a:t>
            </a:r>
            <a:r>
              <a:rPr altLang="en-GB">
                <a:sym typeface="+mn-ea"/>
              </a:rPr>
              <a:t>nclude them via a CDN (Content Delivery Network).</a:t>
            </a:r>
            <a:endParaRPr lang="en-US" altLang="en-GB" dirty="0"/>
          </a:p>
          <a:p>
            <a:pPr marL="0" indent="0">
              <a:buNone/>
            </a:pPr>
            <a:endParaRPr lang="en-GB" altLang="en-US"/>
          </a:p>
          <a:p>
            <a:pPr marL="0" indent="0">
              <a:buNone/>
            </a:pPr>
            <a:r>
              <a:rPr lang="en-GB" altLang="en-US"/>
              <a:t>link to download offline or locally :</a:t>
            </a:r>
            <a:endParaRPr lang="en-GB" altLang="en-US"/>
          </a:p>
          <a:p>
            <a:pPr marL="0" indent="0">
              <a:buNone/>
            </a:pPr>
            <a:r>
              <a:rPr lang="en-GB" altLang="en-US"/>
              <a:t> </a:t>
            </a:r>
            <a:r>
              <a:rPr lang="en-US" altLang="en-GB"/>
              <a:t>https://getbootstrap.com/docs/5.3/getting-started/download/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 sz="1200"/>
              <a:t>Download ready-to-use compiled code for Bootstrap v5.3.3 to easily drop into your project, which includes:</a:t>
            </a:r>
            <a:endParaRPr lang="en-US" altLang="en-GB" sz="1200"/>
          </a:p>
          <a:p>
            <a:pPr marL="0" indent="0">
              <a:buNone/>
            </a:pPr>
            <a:r>
              <a:rPr lang="en-US" altLang="en-GB" sz="1200"/>
              <a:t>Compiled and minified CSS bundles (see CSS files comparison)</a:t>
            </a:r>
            <a:endParaRPr lang="en-US" altLang="en-GB" sz="1200"/>
          </a:p>
          <a:p>
            <a:pPr marL="0" indent="0">
              <a:buNone/>
            </a:pPr>
            <a:r>
              <a:rPr lang="en-US" altLang="en-GB" sz="1200"/>
              <a:t>Compiled and minified JavaScript plugins (see JS files comparison)</a:t>
            </a:r>
            <a:endParaRPr lang="en-US" altLang="en-GB" sz="12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92075" y="307340"/>
            <a:ext cx="8171180" cy="306705"/>
          </a:xfrm>
        </p:spPr>
        <p:txBody>
          <a:bodyPr wrap="square"/>
          <a:p>
            <a:r>
              <a:rPr lang="en-US" altLang="en-GB" sz="2000"/>
              <a:t>Introduction to web design from an evolutionary perspective</a:t>
            </a:r>
            <a:endParaRPr lang="en-US" altLang="en-GB" sz="200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705" y="1108075"/>
            <a:ext cx="8731250" cy="3171190"/>
          </a:xfrm>
        </p:spPr>
        <p:txBody>
          <a:bodyPr/>
          <a:p>
            <a:pPr marL="0" indent="0">
              <a:buNone/>
            </a:pPr>
            <a:r>
              <a:rPr lang="en-US" altLang="en-GB"/>
              <a:t>In Bootstrap, containers are a fundamental building block for creating layouts. A container helps define the width of your content and ensures that it is aligned correctly on the page. Bootstrap provides two types of containers: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.container: A fixed-width container.</a:t>
            </a:r>
            <a:endParaRPr lang="en-US" altLang="en-GB"/>
          </a:p>
          <a:p>
            <a:pPr marL="0" indent="0">
              <a:buNone/>
            </a:pPr>
            <a:r>
              <a:rPr lang="en-US" altLang="en-GB"/>
              <a:t>.container-fluid: A full-width container that spans the entire width of the viewport.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  <a:p>
            <a:pPr marL="0" indent="0">
              <a:buNone/>
            </a:pPr>
            <a:r>
              <a:rPr lang="en-US" altLang="en-GB"/>
              <a:t>In Bootstrap, .container and .container-fluid are both used to create layouts with padding and centered content, but they have different behaviors when it comes to responsiveness and width.</a:t>
            </a:r>
            <a:endParaRPr lang="en-US" altLang="en-GB"/>
          </a:p>
          <a:p>
            <a:pPr marL="0" indent="0">
              <a:buNone/>
            </a:pP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4"/>
          <p:cNvSpPr/>
          <p:nvPr>
            <p:ph type="title"/>
          </p:nvPr>
        </p:nvSpPr>
        <p:spPr>
          <a:xfrm>
            <a:off x="92075" y="307340"/>
            <a:ext cx="8171180" cy="306705"/>
          </a:xfrm>
        </p:spPr>
        <p:txBody>
          <a:bodyPr wrap="square"/>
          <a:p>
            <a:r>
              <a:rPr lang="en-US" altLang="en-GB" sz="2000"/>
              <a:t>user interface design through bootstrap</a:t>
            </a:r>
            <a:r>
              <a:rPr lang="en-GB" altLang="en-US" sz="2000"/>
              <a:t> - </a:t>
            </a:r>
            <a:r>
              <a:rPr lang="en-US" altLang="en-GB" sz="2000"/>
              <a:t>containers</a:t>
            </a:r>
            <a:endParaRPr lang="en-US" altLang="en-GB" sz="200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0" y="916305"/>
            <a:ext cx="8465820" cy="4429760"/>
          </a:xfrm>
          <a:prstGeom prst="rect">
            <a:avLst/>
          </a:prstGeom>
        </p:spPr>
        <p:txBody>
          <a:bodyPr wrap="square">
            <a:noAutofit/>
          </a:bodyPr>
          <a:p>
            <a:pPr>
              <a:spcAft>
                <a:spcPct val="60000"/>
              </a:spcAft>
            </a:pPr>
            <a:r>
              <a:rPr sz="2200" b="1"/>
              <a:t>Key Differences: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Width Behavior:</a:t>
            </a:r>
            <a:endParaRPr sz="1600"/>
          </a:p>
          <a:p>
            <a:r>
              <a:rPr sz="1600"/>
              <a:t>.container has a maximum width at each breakpoint, while .container-fluid always spans 100% of the available width.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Responsive Design:</a:t>
            </a:r>
            <a:endParaRPr sz="1600"/>
          </a:p>
          <a:p>
            <a:r>
              <a:rPr sz="1600"/>
              <a:t>.container changes width at different breakpoints (e.g., sm, md, lg, xl, etc.), whereas .container-fluid always remains full-width.</a:t>
            </a:r>
            <a:endParaRPr sz="1600"/>
          </a:p>
          <a:p>
            <a:pPr>
              <a:spcAft>
                <a:spcPct val="60000"/>
              </a:spcAft>
            </a:pPr>
            <a:r>
              <a:rPr sz="2200" b="1"/>
              <a:t>When to Use:</a:t>
            </a:r>
            <a:endParaRPr sz="2200" b="1"/>
          </a:p>
          <a:p>
            <a:pPr>
              <a:buFont typeface="Arial" panose="020B0604020202020204"/>
              <a:buChar char="•"/>
            </a:pPr>
            <a:r>
              <a:rPr sz="1600"/>
              <a:t>Use .container when you want a fixed-width layout with some responsive behavior (e.g., a centered content block with padding).</a:t>
            </a:r>
            <a:endParaRPr sz="1600"/>
          </a:p>
          <a:p>
            <a:pPr>
              <a:buFont typeface="Arial" panose="020B0604020202020204"/>
              <a:buChar char="•"/>
            </a:pPr>
            <a:r>
              <a:rPr sz="1600"/>
              <a:t>Use .container-fluid when you want the layout to stretch across the full width of the screen, such as for background images, full-width carousels, or wide sections.</a:t>
            </a:r>
            <a:endParaRPr sz="160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6" name="Text Box 5"/>
          <p:cNvSpPr txBox="1"/>
          <p:nvPr/>
        </p:nvSpPr>
        <p:spPr>
          <a:xfrm>
            <a:off x="395605" y="318135"/>
            <a:ext cx="4572000" cy="615315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spAutoFit/>
          </a:bodyPr>
          <a:p>
            <a:r>
              <a:rPr lang="en-US" altLang="en-GB" sz="2000">
                <a:sym typeface="+mn-ea"/>
              </a:rPr>
              <a:t>user interface design through bootstrap</a:t>
            </a:r>
            <a:r>
              <a:rPr lang="en-GB" altLang="en-US" sz="2000">
                <a:sym typeface="+mn-ea"/>
              </a:rPr>
              <a:t> - </a:t>
            </a:r>
            <a:r>
              <a:rPr lang="en-US" altLang="en-GB" sz="2000">
                <a:sym typeface="+mn-ea"/>
              </a:rPr>
              <a:t>containers</a:t>
            </a:r>
            <a:r>
              <a:rPr lang="en-GB" altLang="en-US" sz="2000">
                <a:sym typeface="+mn-ea"/>
              </a:rPr>
              <a:t> &amp; Tables</a:t>
            </a:r>
            <a:endParaRPr lang="en-GB" altLang="en-US" sz="2000" dirty="0" err="1" smtClean="0">
              <a:sym typeface="+mn-ea"/>
            </a:endParaRPr>
          </a:p>
        </p:txBody>
      </p:sp>
      <p:graphicFrame>
        <p:nvGraphicFramePr>
          <p:cNvPr id="2" name="Object 1">
            <a:hlinkClick r:id="" action="ppaction://ole?verb="/>
          </p:cNvPr>
          <p:cNvGraphicFramePr>
            <a:graphicFrameLocks noChangeAspect="1"/>
          </p:cNvGraphicFramePr>
          <p:nvPr/>
        </p:nvGraphicFramePr>
        <p:xfrm>
          <a:off x="4086225" y="225742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" showAsIcon="1" r:id="rId1" imgW="971550" imgH="628650" progId="Package">
                  <p:embed/>
                </p:oleObj>
              </mc:Choice>
              <mc:Fallback>
                <p:oleObj name="" showAsIcon="1" r:id="rId1" imgW="971550" imgH="628650" progId="Package">
                  <p:embed/>
                  <p:pic>
                    <p:nvPicPr>
                      <p:cNvPr id="0" name="Picture 102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4086225" y="225742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1918" y="-255"/>
            <a:ext cx="7072312" cy="437515"/>
          </a:xfrm>
        </p:spPr>
        <p:txBody>
          <a:bodyPr/>
          <a:p>
            <a:r>
              <a:rPr altLang="en-GB">
                <a:sym typeface="+mn-ea"/>
              </a:rPr>
              <a:t>jumbotron 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235" y="525780"/>
            <a:ext cx="8281035" cy="3171190"/>
          </a:xfrm>
        </p:spPr>
        <p:txBody>
          <a:bodyPr/>
          <a:p>
            <a:r>
              <a:rPr lang="en-US" altLang="en-GB"/>
              <a:t>In Bootstrap, the .jumbotron class was used to create a large, attention-grabbing component for showcasing key content, like a heading, some text, and a call-to-action button. However, with Bootstrap 5, the .jumbotron class has been </a:t>
            </a:r>
            <a:r>
              <a:rPr lang="en-US" altLang="en-GB" b="1">
                <a:highlight>
                  <a:srgbClr val="FFFF00"/>
                </a:highlight>
              </a:rPr>
              <a:t>removed</a:t>
            </a:r>
            <a:r>
              <a:rPr lang="en-US" altLang="en-GB"/>
              <a:t>, and it’s now recommended to use other layout and utility classes to achieve similar results.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02235" y="2087880"/>
            <a:ext cx="8877300" cy="3588385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 lIns="0" tIns="0" rIns="0" bIns="0" rtlCol="0" anchor="t">
            <a:noAutofit/>
          </a:bodyPr>
          <a:p>
            <a:r>
              <a:rPr lang="en-US" altLang="en-GB" sz="1600" dirty="0" err="1" smtClean="0"/>
              <a:t>&lt;div class="jumbotron"&gt;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  &lt;h1 class="display-4"&gt;Hello, world!&lt;/h1&gt;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  &lt;p class="lead"&gt;This is a simple hero unit, a simple jumbotron-style component for calling extra attention to featured content or information.&lt;/p&gt;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  &lt;hr class="my-4"&gt;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  &lt;p&gt;It uses utility classes for typography and spacing to space content out within the larger container.&lt;/p&gt;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  &lt;a class="btn btn-primary btn-lg" href="#" role="button"&gt;Learn more&lt;/a&gt;</a:t>
            </a:r>
            <a:endParaRPr lang="en-US" altLang="en-GB" sz="1600" dirty="0" err="1" smtClean="0"/>
          </a:p>
          <a:p>
            <a:r>
              <a:rPr lang="en-US" altLang="en-GB" sz="1600" dirty="0" err="1" smtClean="0"/>
              <a:t>&lt;/div&gt;</a:t>
            </a:r>
            <a:endParaRPr lang="en-US" altLang="en-GB" sz="1600" dirty="0" err="1" smtClean="0"/>
          </a:p>
          <a:p>
            <a:endParaRPr lang="en-GB" altLang="en-US" sz="1600" dirty="0" err="1" smtClean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4460" y="986155"/>
            <a:ext cx="7654290" cy="3171190"/>
          </a:xfrm>
        </p:spPr>
        <p:txBody>
          <a:bodyPr/>
          <a:p>
            <a:r>
              <a:rPr lang="en-US" altLang="en-GB"/>
              <a:t>bg-light: Light background color for the section.</a:t>
            </a:r>
            <a:endParaRPr lang="en-US" altLang="en-GB"/>
          </a:p>
          <a:p>
            <a:r>
              <a:rPr lang="en-US" altLang="en-GB"/>
              <a:t>p-5: Padding to give the content some spacing.</a:t>
            </a:r>
            <a:endParaRPr lang="en-US" altLang="en-GB"/>
          </a:p>
          <a:p>
            <a:r>
              <a:rPr lang="en-US" altLang="en-GB"/>
              <a:t>rounded-lg: Rounded corners to make the box look more polished.</a:t>
            </a:r>
            <a:endParaRPr lang="en-US" altLang="en-GB"/>
          </a:p>
          <a:p>
            <a:r>
              <a:rPr lang="en-US" altLang="en-GB"/>
              <a:t>text-center: Center the text within the box.</a:t>
            </a:r>
            <a:endParaRPr lang="en-US" altLang="en-GB"/>
          </a:p>
          <a:p>
            <a:r>
              <a:rPr lang="en-US" altLang="en-GB"/>
              <a:t>display-4: A large header style for a bold title.</a:t>
            </a:r>
            <a:endParaRPr lang="en-US" altLang="en-GB"/>
          </a:p>
          <a:p>
            <a:r>
              <a:rPr lang="en-US" altLang="en-GB"/>
              <a:t>btn btn-primary btn-lg: A large button with the primary theme color.</a:t>
            </a:r>
            <a:endParaRPr lang="en-US" alt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E02F3F4-978A-4F22-8904-DD1959DE0DD5}" type="slidenum">
              <a:rPr lang="en-US" smtClean="0"/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124143" y="83565"/>
            <a:ext cx="7072312" cy="437515"/>
          </a:xfrm>
          <a:prstGeom prst="rect">
            <a:avLst/>
          </a:prstGeom>
        </p:spPr>
        <p:txBody>
          <a:bodyPr vert="horz" wrap="square" lIns="0" tIns="0" rIns="0" bIns="45720" rtlCol="0" anchor="t" anchorCtr="0">
            <a:sp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000" b="0" kern="1200" cap="none" spc="0" baseline="0" dirty="0" smtClean="0">
                <a:solidFill>
                  <a:srgbClr val="005094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GB" altLang="en-US">
                <a:sym typeface="+mn-ea"/>
              </a:rPr>
              <a:t>bootstrap : </a:t>
            </a:r>
            <a:r>
              <a:rPr altLang="en-GB">
                <a:sym typeface="+mn-ea"/>
              </a:rPr>
              <a:t>jumbotron </a:t>
            </a:r>
            <a:endParaRPr lang="en-GB" altLang="en-US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C Powerpoint Template">
  <a:themeElements>
    <a:clrScheme name="Custom 1">
      <a:dk1>
        <a:srgbClr val="005094"/>
      </a:dk1>
      <a:lt1>
        <a:srgbClr val="FFFFFF"/>
      </a:lt1>
      <a:dk2>
        <a:srgbClr val="FFFFFF"/>
      </a:dk2>
      <a:lt2>
        <a:srgbClr val="FFFFFF"/>
      </a:lt2>
      <a:accent1>
        <a:srgbClr val="005094"/>
      </a:accent1>
      <a:accent2>
        <a:srgbClr val="525252"/>
      </a:accent2>
      <a:accent3>
        <a:srgbClr val="525252"/>
      </a:accent3>
      <a:accent4>
        <a:srgbClr val="005094"/>
      </a:accent4>
      <a:accent5>
        <a:srgbClr val="525252"/>
      </a:accent5>
      <a:accent6>
        <a:srgbClr val="005094"/>
      </a:accent6>
      <a:hlink>
        <a:srgbClr val="525252"/>
      </a:hlink>
      <a:folHlink>
        <a:srgbClr val="005094"/>
      </a:folHlink>
    </a:clrScheme>
    <a:fontScheme name="Montgomery College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51237F"/>
        </a:solidFill>
        <a:ln w="19050" algn="ctr">
          <a:noFill/>
          <a:miter lim="800000"/>
        </a:ln>
      </a:spPr>
      <a:bodyPr wrap="none" rtlCol="0" anchor="ctr"/>
      <a:lstStyle>
        <a:defPPr algn="ctr">
          <a:lnSpc>
            <a:spcPct val="90000"/>
          </a:lnSpc>
          <a:defRPr sz="1600" b="1" dirty="0" err="1" smtClean="0">
            <a:solidFill>
              <a:schemeClr val="bg1"/>
            </a:solidFill>
            <a:latin typeface="+mj-lt"/>
          </a:defRPr>
        </a:defPPr>
      </a:lstStyle>
    </a:spDef>
    <a:lnDef>
      <a:spPr>
        <a:ln w="2857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9050" algn="ctr">
          <a:noFill/>
          <a:miter lim="800000"/>
        </a:ln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7803</Words>
  <Application>WPS Presentation</Application>
  <PresentationFormat>On-screen Show (16:9)</PresentationFormat>
  <Paragraphs>210</Paragraphs>
  <Slides>19</Slides>
  <Notes>4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5</vt:i4>
      </vt:variant>
      <vt:variant>
        <vt:lpstr>幻灯片标题</vt:lpstr>
      </vt:variant>
      <vt:variant>
        <vt:i4>19</vt:i4>
      </vt:variant>
    </vt:vector>
  </HeadingPairs>
  <TitlesOfParts>
    <vt:vector size="33" baseType="lpstr">
      <vt:lpstr>Arial</vt:lpstr>
      <vt:lpstr>SimSun</vt:lpstr>
      <vt:lpstr>Wingdings</vt:lpstr>
      <vt:lpstr>Roboto</vt:lpstr>
      <vt:lpstr>Arial</vt:lpstr>
      <vt:lpstr>Microsoft YaHei</vt:lpstr>
      <vt:lpstr>Arial Unicode MS</vt:lpstr>
      <vt:lpstr>Garamond</vt:lpstr>
      <vt:lpstr>MC Powerpoint Template</vt:lpstr>
      <vt:lpstr>Package</vt:lpstr>
      <vt:lpstr>Package</vt:lpstr>
      <vt:lpstr>Package</vt:lpstr>
      <vt:lpstr>Package</vt:lpstr>
      <vt:lpstr>Package</vt:lpstr>
      <vt:lpstr>Course Title - Web System Engineering</vt:lpstr>
      <vt:lpstr>Introduction to web design from an evolutionary perspective</vt:lpstr>
      <vt:lpstr>Introduction to web design from an evolutionary perspective</vt:lpstr>
      <vt:lpstr>Introduction to web design from an evolutionary perspective</vt:lpstr>
      <vt:lpstr>user interface design through bootstrap - containers</vt:lpstr>
      <vt:lpstr>PowerPoint 演示文稿</vt:lpstr>
      <vt:lpstr>PowerPoint 演示文稿</vt:lpstr>
      <vt:lpstr>jumbotron </vt:lpstr>
      <vt:lpstr>PowerPoint 演示文稿</vt:lpstr>
      <vt:lpstr>jumbotron </vt:lpstr>
      <vt:lpstr>bootstrap:list</vt:lpstr>
      <vt:lpstr>Bootstrap: Demo Project</vt:lpstr>
      <vt:lpstr>carousal, navigation, modals, flex and forms, responsive web page design,basic UI grid structure.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 ARUN KUMAR</cp:lastModifiedBy>
  <cp:revision>32</cp:revision>
  <dcterms:created xsi:type="dcterms:W3CDTF">2016-09-09T13:34:00Z</dcterms:created>
  <dcterms:modified xsi:type="dcterms:W3CDTF">2025-02-21T21:03:18Z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D95B65F074AD4E85B2860DB43E05214E_12</vt:lpwstr>
  </property>
  <property fmtid="{D5CDD505-2E9C-101B-9397-08002B2CF9AE}" pid="3" name="KSOProductBuildVer">
    <vt:lpwstr>2057-12.2.0.20323</vt:lpwstr>
  </property>
</Properties>
</file>